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6" r:id="rId1"/>
  </p:sldMasterIdLst>
  <p:notesMasterIdLst>
    <p:notesMasterId r:id="rId14"/>
  </p:notesMasterIdLst>
  <p:sldIdLst>
    <p:sldId id="256" r:id="rId2"/>
    <p:sldId id="257" r:id="rId3"/>
    <p:sldId id="268" r:id="rId4"/>
    <p:sldId id="259" r:id="rId5"/>
    <p:sldId id="274" r:id="rId6"/>
    <p:sldId id="262" r:id="rId7"/>
    <p:sldId id="269" r:id="rId8"/>
    <p:sldId id="275" r:id="rId9"/>
    <p:sldId id="264" r:id="rId10"/>
    <p:sldId id="266" r:id="rId11"/>
    <p:sldId id="276" r:id="rId12"/>
    <p:sldId id="273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0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88211" autoAdjust="0"/>
  </p:normalViewPr>
  <p:slideViewPr>
    <p:cSldViewPr snapToGrid="0">
      <p:cViewPr varScale="1">
        <p:scale>
          <a:sx n="141" d="100"/>
          <a:sy n="141" d="100"/>
        </p:scale>
        <p:origin x="980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9EEDEA-EE8E-4408-82DE-F282EDB4C645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9D5F7A-878B-4FCB-9033-CF39134A7EF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4301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Image </a:t>
            </a:r>
            <a:r>
              <a:rPr lang="fr-FR" dirty="0" err="1"/>
              <a:t>pixabay</a:t>
            </a:r>
            <a:r>
              <a:rPr lang="fr-FR"/>
              <a:t> cc0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D5F7A-878B-4FCB-9033-CF39134A7EF9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14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9540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9112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41199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4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956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39455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474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444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5722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5501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566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220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9893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569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298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3137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0999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3999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  <p:sldLayoutId id="2147483988" r:id="rId12"/>
    <p:sldLayoutId id="2147483989" r:id="rId13"/>
    <p:sldLayoutId id="2147483990" r:id="rId14"/>
    <p:sldLayoutId id="2147483991" r:id="rId15"/>
    <p:sldLayoutId id="2147483992" r:id="rId16"/>
    <p:sldLayoutId id="214748399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C4752E-52BB-4796-ACA7-02EC9CDB9B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sz="6000" dirty="0">
                <a:latin typeface="Calibri" panose="020F0502020204030204" pitchFamily="34" charset="0"/>
                <a:cs typeface="Calibri" panose="020F0502020204030204" pitchFamily="34" charset="0"/>
              </a:rPr>
              <a:t>Gagne ton chapitre !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A7827A4-C8FC-4472-8B80-1A871E5260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112" r="32112" b="24356"/>
          <a:stretch/>
        </p:blipFill>
        <p:spPr>
          <a:xfrm>
            <a:off x="5095460" y="3633721"/>
            <a:ext cx="2001079" cy="154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47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ACA279C-EA7D-4FB3-B0E9-3B3259388219}"/>
              </a:ext>
            </a:extLst>
          </p:cNvPr>
          <p:cNvSpPr/>
          <p:nvPr/>
        </p:nvSpPr>
        <p:spPr>
          <a:xfrm>
            <a:off x="987287" y="616932"/>
            <a:ext cx="10217426" cy="5438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L’organisation du château</a:t>
            </a:r>
            <a:endParaRPr lang="fr-FR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Heureusement, les conditions de vie s’améliorent petit à petit : au pied du donjon, un logis est aménagé pour la famille du seigneur.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 autour, un terrain d’exercice permet d’entraîner les chevaux et de se battre : c’est la « haute-cour ».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les plus grands châteaux, il existe aussi une « basse-cour ». Séparée de la haute-cour par une muraille, elle abrite les quartiers des serviteurs, les étables, les écuries, la forge et la chapelle.</a:t>
            </a:r>
          </a:p>
          <a:p>
            <a:r>
              <a:rPr lang="fr-FR" sz="2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tout est entouré d’une seconde muraille et sert de refuge aux paysans en cas de guerre. C’est pour cela qu’on trouve souvent des villages près du château.</a:t>
            </a:r>
            <a:endParaRPr lang="fr-FR" sz="2600" dirty="0"/>
          </a:p>
        </p:txBody>
      </p:sp>
    </p:spTree>
    <p:extLst>
      <p:ext uri="{BB962C8B-B14F-4D97-AF65-F5344CB8AC3E}">
        <p14:creationId xmlns:p14="http://schemas.microsoft.com/office/powerpoint/2010/main" val="2955272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4BEC3A1-D81E-4D5B-AF13-E1914952E9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3" r="9633"/>
          <a:stretch/>
        </p:blipFill>
        <p:spPr>
          <a:xfrm>
            <a:off x="1416423" y="685800"/>
            <a:ext cx="9359153" cy="5486400"/>
          </a:xfrm>
          <a:prstGeom prst="rect">
            <a:avLst/>
          </a:prstGeom>
        </p:spPr>
      </p:pic>
      <p:sp>
        <p:nvSpPr>
          <p:cNvPr id="2" name="ZoneTexte 6">
            <a:extLst>
              <a:ext uri="{FF2B5EF4-FFF2-40B4-BE49-F238E27FC236}">
                <a16:creationId xmlns:a16="http://schemas.microsoft.com/office/drawing/2014/main" id="{5B8DE71C-E1B1-FD8A-9D66-6F2771C93B3C}"/>
              </a:ext>
            </a:extLst>
          </p:cNvPr>
          <p:cNvSpPr txBox="1"/>
          <p:nvPr/>
        </p:nvSpPr>
        <p:spPr>
          <a:xfrm>
            <a:off x="2137047" y="6314838"/>
            <a:ext cx="7827818" cy="54316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Châteaux forts, les forteresses de Moyen-Âge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Claire L’</a:t>
            </a:r>
            <a:r>
              <a:rPr lang="fr-FR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Hoer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 Bruno </a:t>
            </a:r>
            <a:r>
              <a:rPr lang="fr-FR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Wennagel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Mathieu Ferret, Editions Quelle Histoire, 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uniqueheritagemedia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2019.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097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7241AE7-5E37-4D45-BF97-0BC58CB151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474" y="172648"/>
            <a:ext cx="9596615" cy="651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167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8B6AF6-00E4-4427-9D67-3B3F1A1F6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altLang="fr-FR" b="1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Gagne tes prochains textes de lecture </a:t>
            </a:r>
            <a:br>
              <a:rPr lang="fr-FR" altLang="fr-FR" b="1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altLang="fr-FR" b="1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validant les défis !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D5BBA99-13E8-43F6-A886-2226BC2576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7C25405-D568-4324-B95B-D11DF2895B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907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1D19864-CAA6-4399-A2D2-3EA5C7CAB8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918" r="32307" b="25287"/>
          <a:stretch/>
        </p:blipFill>
        <p:spPr>
          <a:xfrm>
            <a:off x="4474478" y="3235809"/>
            <a:ext cx="3243041" cy="2477720"/>
          </a:xfrm>
          <a:prstGeom prst="rect">
            <a:avLst/>
          </a:prstGeom>
        </p:spPr>
      </p:pic>
      <p:sp>
        <p:nvSpPr>
          <p:cNvPr id="6" name="ZoneTexte 6">
            <a:extLst>
              <a:ext uri="{FF2B5EF4-FFF2-40B4-BE49-F238E27FC236}">
                <a16:creationId xmlns:a16="http://schemas.microsoft.com/office/drawing/2014/main" id="{5B8DE71C-E1B1-FD8A-9D66-6F2771C93B3C}"/>
              </a:ext>
            </a:extLst>
          </p:cNvPr>
          <p:cNvSpPr txBox="1"/>
          <p:nvPr/>
        </p:nvSpPr>
        <p:spPr>
          <a:xfrm>
            <a:off x="2330737" y="5713529"/>
            <a:ext cx="7827818" cy="54316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Châteaux forts, les forteresses de Moyen-Âge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Claire L’</a:t>
            </a:r>
            <a:r>
              <a:rPr lang="fr-FR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Hoer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 Bruno </a:t>
            </a:r>
            <a:r>
              <a:rPr lang="fr-FR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Wennagel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Mathieu Ferret, Editions Quelle Histoire, 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uniqueheritagemedia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2019.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769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A031FF-FBD8-4232-A5C7-3D8F8563E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693609"/>
            <a:ext cx="9601196" cy="1303867"/>
          </a:xfrm>
        </p:spPr>
        <p:txBody>
          <a:bodyPr/>
          <a:lstStyle/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La classe des mots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EAE861C-398E-4CD8-BC8C-408CB24035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1997476"/>
            <a:ext cx="9601196" cy="4163627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latin typeface="Calibri" panose="020F0502020204030204" pitchFamily="34" charset="0"/>
                <a:cs typeface="Calibri" panose="020F0502020204030204" pitchFamily="34" charset="0"/>
              </a:rPr>
              <a:t>Rappel : </a:t>
            </a:r>
          </a:p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Chaque mot a une identité qu’on appelle la classe grammaticale, tu en connais déjà plusieurs :</a:t>
            </a:r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7EC40B16-578C-43A9-A8A0-772AFA4180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790128"/>
              </p:ext>
            </p:extLst>
          </p:nvPr>
        </p:nvGraphicFramePr>
        <p:xfrm>
          <a:off x="1420069" y="3429000"/>
          <a:ext cx="9351860" cy="24407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980">
                  <a:extLst>
                    <a:ext uri="{9D8B030D-6E8A-4147-A177-3AD203B41FA5}">
                      <a16:colId xmlns:a16="http://schemas.microsoft.com/office/drawing/2014/main" val="1464473620"/>
                    </a:ext>
                  </a:extLst>
                </a:gridCol>
                <a:gridCol w="1335980">
                  <a:extLst>
                    <a:ext uri="{9D8B030D-6E8A-4147-A177-3AD203B41FA5}">
                      <a16:colId xmlns:a16="http://schemas.microsoft.com/office/drawing/2014/main" val="878837921"/>
                    </a:ext>
                  </a:extLst>
                </a:gridCol>
                <a:gridCol w="1335980">
                  <a:extLst>
                    <a:ext uri="{9D8B030D-6E8A-4147-A177-3AD203B41FA5}">
                      <a16:colId xmlns:a16="http://schemas.microsoft.com/office/drawing/2014/main" val="3372616440"/>
                    </a:ext>
                  </a:extLst>
                </a:gridCol>
                <a:gridCol w="1335980">
                  <a:extLst>
                    <a:ext uri="{9D8B030D-6E8A-4147-A177-3AD203B41FA5}">
                      <a16:colId xmlns:a16="http://schemas.microsoft.com/office/drawing/2014/main" val="2576624600"/>
                    </a:ext>
                  </a:extLst>
                </a:gridCol>
                <a:gridCol w="1335980">
                  <a:extLst>
                    <a:ext uri="{9D8B030D-6E8A-4147-A177-3AD203B41FA5}">
                      <a16:colId xmlns:a16="http://schemas.microsoft.com/office/drawing/2014/main" val="4217163503"/>
                    </a:ext>
                  </a:extLst>
                </a:gridCol>
                <a:gridCol w="1335980">
                  <a:extLst>
                    <a:ext uri="{9D8B030D-6E8A-4147-A177-3AD203B41FA5}">
                      <a16:colId xmlns:a16="http://schemas.microsoft.com/office/drawing/2014/main" val="1975779859"/>
                    </a:ext>
                  </a:extLst>
                </a:gridCol>
                <a:gridCol w="1335980">
                  <a:extLst>
                    <a:ext uri="{9D8B030D-6E8A-4147-A177-3AD203B41FA5}">
                      <a16:colId xmlns:a16="http://schemas.microsoft.com/office/drawing/2014/main" val="3720664823"/>
                    </a:ext>
                  </a:extLst>
                </a:gridCol>
              </a:tblGrid>
              <a:tr h="1260000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Nom</a:t>
                      </a:r>
                    </a:p>
                    <a:p>
                      <a:pPr algn="ctr"/>
                      <a:endParaRPr lang="fr-FR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adjectif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Déterminant (article)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verbe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pronom</a:t>
                      </a:r>
                    </a:p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personnel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Mots invariables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8855227"/>
                  </a:ext>
                </a:extLst>
              </a:tr>
              <a:tr h="511657"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 (</a:t>
                      </a:r>
                      <a:r>
                        <a:rPr lang="fr-FR" sz="2000" b="1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art.déf</a:t>
                      </a:r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 (</a:t>
                      </a:r>
                      <a:r>
                        <a:rPr lang="fr-FR" sz="2000" b="1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art.ind</a:t>
                      </a:r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8279045"/>
                  </a:ext>
                </a:extLst>
              </a:tr>
              <a:tr h="66909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arbre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petit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finir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dans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0772441"/>
                  </a:ext>
                </a:extLst>
              </a:tr>
            </a:tbl>
          </a:graphicData>
        </a:graphic>
      </p:graphicFrame>
      <p:pic>
        <p:nvPicPr>
          <p:cNvPr id="5" name="Image 4">
            <a:extLst>
              <a:ext uri="{FF2B5EF4-FFF2-40B4-BE49-F238E27FC236}">
                <a16:creationId xmlns:a16="http://schemas.microsoft.com/office/drawing/2014/main" id="{5A4A6FFE-2C76-4484-BB46-9EAD18B2874A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1" t="17770" r="7862" b="14904"/>
          <a:stretch/>
        </p:blipFill>
        <p:spPr bwMode="auto">
          <a:xfrm>
            <a:off x="3134133" y="3875085"/>
            <a:ext cx="599668" cy="631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9EF4E5B-51A4-438F-8398-9868B72E191D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95" t="22086" r="13892" b="16967"/>
          <a:stretch/>
        </p:blipFill>
        <p:spPr bwMode="auto">
          <a:xfrm>
            <a:off x="8543925" y="4017543"/>
            <a:ext cx="514350" cy="631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37C4613-A115-443C-AD19-05D1E8939992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7" t="15722" r="9786" b="11814"/>
          <a:stretch/>
        </p:blipFill>
        <p:spPr bwMode="auto">
          <a:xfrm>
            <a:off x="5081356" y="3839109"/>
            <a:ext cx="599668" cy="6799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BC05059-FD90-4CF4-A2F4-D4D21957A9F8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1" t="26503" r="12381" b="15778"/>
          <a:stretch/>
        </p:blipFill>
        <p:spPr bwMode="auto">
          <a:xfrm>
            <a:off x="1786578" y="3887199"/>
            <a:ext cx="599668" cy="631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16B4C7C-8FBC-4BAB-84EC-866B337DF620}"/>
              </a:ext>
            </a:extLst>
          </p:cNvPr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2" t="19818" r="14591" b="13549"/>
          <a:stretch/>
        </p:blipFill>
        <p:spPr bwMode="auto">
          <a:xfrm>
            <a:off x="7209147" y="3839109"/>
            <a:ext cx="514350" cy="6799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7C792D5-A1EC-4806-BF17-3CBBFE9A2908}"/>
              </a:ext>
            </a:extLst>
          </p:cNvPr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7" t="21773" r="21497" b="17155"/>
          <a:stretch/>
        </p:blipFill>
        <p:spPr bwMode="auto">
          <a:xfrm>
            <a:off x="9878703" y="4060090"/>
            <a:ext cx="494116" cy="5467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18453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BE936E-DB22-480B-B1EA-5CF644DAC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903" y="982132"/>
            <a:ext cx="10161369" cy="1303867"/>
          </a:xfrm>
        </p:spPr>
        <p:txBody>
          <a:bodyPr>
            <a:normAutofit fontScale="90000"/>
          </a:bodyPr>
          <a:lstStyle/>
          <a:p>
            <a:r>
              <a:rPr lang="fr-FR" b="1" dirty="0">
                <a:latin typeface="Calibri" panose="020F0502020204030204" pitchFamily="34" charset="0"/>
                <a:cs typeface="Calibri" panose="020F0502020204030204" pitchFamily="34" charset="0"/>
              </a:rPr>
              <a:t>Défi 5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 : indique la classe des mots soulignés.</a:t>
            </a:r>
            <a:endParaRPr lang="fr-FR"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B85F8550-DE81-401D-A179-2DDD31D92B6E}"/>
              </a:ext>
            </a:extLst>
          </p:cNvPr>
          <p:cNvSpPr txBox="1">
            <a:spLocks/>
          </p:cNvSpPr>
          <p:nvPr/>
        </p:nvSpPr>
        <p:spPr>
          <a:xfrm>
            <a:off x="1298448" y="2560319"/>
            <a:ext cx="9598150" cy="34826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Dans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les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grands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châteaux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existe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une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basse-cour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buNone/>
            </a:pP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      …     …      …            …        …     …      …          …</a:t>
            </a:r>
          </a:p>
          <a:p>
            <a:pPr lvl="1"/>
            <a:endParaRPr lang="fr-F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trouve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souvent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des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villages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près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des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châteaux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buNone/>
            </a:pP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…      …           …        …        …         …    …        …</a:t>
            </a:r>
            <a:endParaRPr lang="fr-FR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673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BE936E-DB22-480B-B1EA-5CF644DAC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904" y="982132"/>
            <a:ext cx="9955694" cy="1303867"/>
          </a:xfrm>
        </p:spPr>
        <p:txBody>
          <a:bodyPr>
            <a:normAutofit/>
          </a:bodyPr>
          <a:lstStyle/>
          <a:p>
            <a:r>
              <a:rPr lang="fr-FR" sz="3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CORRECTION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B85F8550-DE81-401D-A179-2DDD31D92B6E}"/>
              </a:ext>
            </a:extLst>
          </p:cNvPr>
          <p:cNvSpPr txBox="1">
            <a:spLocks/>
          </p:cNvSpPr>
          <p:nvPr/>
        </p:nvSpPr>
        <p:spPr>
          <a:xfrm>
            <a:off x="1298448" y="2560319"/>
            <a:ext cx="9598150" cy="34826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600" dirty="0">
                <a:latin typeface="Calibri" panose="020F0502020204030204" pitchFamily="34" charset="0"/>
                <a:cs typeface="Calibri" panose="020F0502020204030204" pitchFamily="34" charset="0"/>
              </a:rPr>
              <a:t>Donne la classe de tous les mots soulignés :</a:t>
            </a:r>
          </a:p>
          <a:p>
            <a:pPr lvl="1"/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Dans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les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grands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châteaux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existe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une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basse-cour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D      A             N        PP   V       D           N</a:t>
            </a:r>
          </a:p>
          <a:p>
            <a:pPr marL="457200" lvl="1" indent="0">
              <a:buNone/>
            </a:pPr>
            <a:r>
              <a:rPr lang="fr-FR" sz="15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(</a:t>
            </a:r>
            <a:r>
              <a:rPr lang="fr-FR" sz="15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art.déf</a:t>
            </a:r>
            <a:r>
              <a:rPr lang="fr-FR" sz="15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.)                                                                                   (</a:t>
            </a:r>
            <a:r>
              <a:rPr lang="fr-FR" sz="15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art.ind</a:t>
            </a:r>
            <a:r>
              <a:rPr lang="fr-FR" sz="15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.)</a:t>
            </a:r>
          </a:p>
          <a:p>
            <a:pPr lvl="1"/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trouve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souvent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des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villages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près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des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châteaux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PP     V                        D       N                D         N</a:t>
            </a:r>
          </a:p>
          <a:p>
            <a:pPr marL="457200" lvl="1" indent="0">
              <a:buNone/>
            </a:pPr>
            <a:r>
              <a:rPr lang="fr-FR" sz="15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              (</a:t>
            </a:r>
            <a:r>
              <a:rPr lang="fr-FR" sz="15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art.ind</a:t>
            </a:r>
            <a:r>
              <a:rPr lang="fr-FR" sz="15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.)                                         (</a:t>
            </a:r>
            <a:r>
              <a:rPr lang="fr-FR" sz="15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art.ind</a:t>
            </a:r>
            <a:r>
              <a:rPr lang="fr-FR" sz="15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.)</a:t>
            </a:r>
            <a:endParaRPr lang="fr-FR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517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E86A8D-01E7-43FC-94FE-159A2F4FC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Résultats </a:t>
            </a:r>
            <a:r>
              <a:rPr lang="fr-FR" dirty="0"/>
              <a:t>	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217DC3F-3F6D-475D-9F32-17B897ABC4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Tu as trouvé 10 à 16 classes de mots : </a:t>
            </a:r>
          </a:p>
          <a:p>
            <a:pPr marL="0" indent="0">
              <a:buNone/>
            </a:pPr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Tu peux lire le texte 5 qui se trouve sur la diapo 10.</a:t>
            </a:r>
          </a:p>
          <a:p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Tu en as trouvé moins :</a:t>
            </a:r>
          </a:p>
          <a:p>
            <a:pPr marL="0" indent="0">
              <a:buNone/>
            </a:pPr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Fais l’exercice suivant</a:t>
            </a:r>
          </a:p>
          <a:p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4332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BE936E-DB22-480B-B1EA-5CF644DAC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904" y="982132"/>
            <a:ext cx="9955694" cy="1303867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Défi 5 : deuxième chance !</a:t>
            </a:r>
            <a:endParaRPr lang="fr-FR"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4C530E9-41FA-4D6E-A8E1-1934CFFDF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2556932"/>
            <a:ext cx="9955693" cy="3318936"/>
          </a:xfrm>
        </p:spPr>
        <p:txBody>
          <a:bodyPr/>
          <a:lstStyle/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fr-FR" sz="2800" u="sng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fr-FR" sz="28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Elle</a:t>
            </a: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abrite</a:t>
            </a: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</a:t>
            </a: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étables</a:t>
            </a: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28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</a:t>
            </a: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écuries</a:t>
            </a: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28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</a:t>
            </a: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forge</a:t>
            </a: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fr-FR" sz="28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</a:t>
            </a: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petite</a:t>
            </a: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chapelle</a:t>
            </a: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…      …      …       …        …      …       …     …           …    …          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3465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BE936E-DB22-480B-B1EA-5CF644DAC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904" y="982132"/>
            <a:ext cx="9955694" cy="1303867"/>
          </a:xfrm>
        </p:spPr>
        <p:txBody>
          <a:bodyPr>
            <a:normAutofit/>
          </a:bodyPr>
          <a:lstStyle/>
          <a:p>
            <a:r>
              <a:rPr lang="fr-FR" sz="3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CORRECTION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4C530E9-41FA-4D6E-A8E1-1934CFFDF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2556932"/>
            <a:ext cx="9955693" cy="3318936"/>
          </a:xfrm>
        </p:spPr>
        <p:txBody>
          <a:bodyPr/>
          <a:lstStyle/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fr-FR" sz="2800" u="sng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fr-FR" sz="2800" u="sng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Elle abrite les étables, les écuries, la forge et la petite chapelle.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fr-FR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PP     V      D      N          D       N       D    N          D    A           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fr-FR" sz="15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(</a:t>
            </a:r>
            <a:r>
              <a:rPr lang="fr-FR" sz="15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art.déf</a:t>
            </a:r>
            <a:r>
              <a:rPr lang="fr-FR" sz="15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.)                         (</a:t>
            </a:r>
            <a:r>
              <a:rPr lang="fr-FR" sz="15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art.déf</a:t>
            </a:r>
            <a:r>
              <a:rPr lang="fr-FR" sz="15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.)                      (</a:t>
            </a:r>
            <a:r>
              <a:rPr lang="fr-FR" sz="15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art.déf</a:t>
            </a:r>
            <a:r>
              <a:rPr lang="fr-FR" sz="15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.)                    (</a:t>
            </a:r>
            <a:r>
              <a:rPr lang="fr-FR" sz="15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art.déf</a:t>
            </a:r>
            <a:r>
              <a:rPr lang="fr-FR" sz="15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.)</a:t>
            </a:r>
            <a:endParaRPr lang="fr-FR" sz="28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76836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E5491D-C451-4BCA-A29F-0AC2E5C4C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Bilan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AFA800-A0FE-43B3-B91F-42D1018EB8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Si tu as bien validé la seconde chance, tu peux lire le texte 5 sur la diapo suivante.</a:t>
            </a:r>
          </a:p>
          <a:p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Si tu as toujours des erreurs, appelle ou envoie un message à la maîtresse pour voir ensemble ce qui te gêne pour progresser. </a:t>
            </a:r>
          </a:p>
        </p:txBody>
      </p:sp>
    </p:spTree>
    <p:extLst>
      <p:ext uri="{BB962C8B-B14F-4D97-AF65-F5344CB8AC3E}">
        <p14:creationId xmlns:p14="http://schemas.microsoft.com/office/powerpoint/2010/main" val="33443768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que">
  <a:themeElements>
    <a:clrScheme name="Organique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que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qu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937</TotalTime>
  <Words>530</Words>
  <Application>Microsoft Office PowerPoint</Application>
  <PresentationFormat>Grand écran</PresentationFormat>
  <Paragraphs>68</Paragraphs>
  <Slides>12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6" baseType="lpstr">
      <vt:lpstr>Arial</vt:lpstr>
      <vt:lpstr>Calibri</vt:lpstr>
      <vt:lpstr>Garamond</vt:lpstr>
      <vt:lpstr>Organique</vt:lpstr>
      <vt:lpstr>Gagne ton chapitre !</vt:lpstr>
      <vt:lpstr>Gagne tes prochains textes de lecture  en validant les défis !</vt:lpstr>
      <vt:lpstr>La classe des mots</vt:lpstr>
      <vt:lpstr>Défi 5 : indique la classe des mots soulignés.</vt:lpstr>
      <vt:lpstr>CORRECTION</vt:lpstr>
      <vt:lpstr>Résultats  </vt:lpstr>
      <vt:lpstr>Défi 5 : deuxième chance !</vt:lpstr>
      <vt:lpstr>CORRECTION</vt:lpstr>
      <vt:lpstr>Bilan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Gagne ton chapitre !</dc:title>
  <dc:creator>MHF</dc:creator>
  <cp:lastModifiedBy>MH</cp:lastModifiedBy>
  <cp:revision>43</cp:revision>
  <dcterms:created xsi:type="dcterms:W3CDTF">2020-04-05T10:23:13Z</dcterms:created>
  <dcterms:modified xsi:type="dcterms:W3CDTF">2022-08-14T07:00:38Z</dcterms:modified>
</cp:coreProperties>
</file>